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9" r:id="rId3"/>
    <p:sldId id="265" r:id="rId4"/>
    <p:sldId id="261" r:id="rId5"/>
    <p:sldId id="262" r:id="rId6"/>
    <p:sldId id="263" r:id="rId7"/>
    <p:sldId id="266"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5975" autoAdjust="0"/>
  </p:normalViewPr>
  <p:slideViewPr>
    <p:cSldViewPr snapToGrid="0">
      <p:cViewPr varScale="1">
        <p:scale>
          <a:sx n="93" d="100"/>
          <a:sy n="93" d="100"/>
        </p:scale>
        <p:origin x="1210" y="77"/>
      </p:cViewPr>
      <p:guideLst/>
    </p:cSldViewPr>
  </p:slideViewPr>
  <p:notesTextViewPr>
    <p:cViewPr>
      <p:scale>
        <a:sx n="1" d="1"/>
        <a:sy n="1" d="1"/>
      </p:scale>
      <p:origin x="0" y="0"/>
    </p:cViewPr>
  </p:notesTextViewPr>
  <p:notesViewPr>
    <p:cSldViewPr snapToGrid="0">
      <p:cViewPr varScale="1">
        <p:scale>
          <a:sx n="83" d="100"/>
          <a:sy n="83" d="100"/>
        </p:scale>
        <p:origin x="3854" y="5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970CBD-D665-4DC3-8EC6-F24A2ADA6FEF}" type="datetimeFigureOut">
              <a:rPr lang="en-US" smtClean="0"/>
              <a:t>5/21/2019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AF4838-CFAD-4270-870E-822264F5C4B7}" type="slidenum">
              <a:rPr lang="en-US" smtClean="0"/>
              <a:t>‹#›</a:t>
            </a:fld>
            <a:endParaRPr lang="en-US"/>
          </a:p>
        </p:txBody>
      </p:sp>
    </p:spTree>
    <p:extLst>
      <p:ext uri="{BB962C8B-B14F-4D97-AF65-F5344CB8AC3E}">
        <p14:creationId xmlns:p14="http://schemas.microsoft.com/office/powerpoint/2010/main" val="2754055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CAPRA</a:t>
            </a:r>
            <a:r>
              <a:rPr lang="en-US" baseline="0" dirty="0" smtClean="0"/>
              <a:t> NATION ACCREDITATION INSPIRED</a:t>
            </a:r>
          </a:p>
          <a:p>
            <a:r>
              <a:rPr lang="en-US" baseline="0" dirty="0" smtClean="0"/>
              <a:t>OPTIMIZING THE CITY’S RESOURCES BY PRIORITIZING WHAT’S MOST IMPORTANT</a:t>
            </a:r>
            <a:endParaRPr lang="en-US" dirty="0"/>
          </a:p>
        </p:txBody>
      </p:sp>
      <p:sp>
        <p:nvSpPr>
          <p:cNvPr id="4" name="Slide Number Placeholder 3"/>
          <p:cNvSpPr>
            <a:spLocks noGrp="1"/>
          </p:cNvSpPr>
          <p:nvPr>
            <p:ph type="sldNum" sz="quarter" idx="10"/>
          </p:nvPr>
        </p:nvSpPr>
        <p:spPr/>
        <p:txBody>
          <a:bodyPr/>
          <a:lstStyle/>
          <a:p>
            <a:fld id="{EFAF4838-CFAD-4270-870E-822264F5C4B7}" type="slidenum">
              <a:rPr lang="en-US" smtClean="0"/>
              <a:t>2</a:t>
            </a:fld>
            <a:endParaRPr lang="en-US"/>
          </a:p>
        </p:txBody>
      </p:sp>
    </p:spTree>
    <p:extLst>
      <p:ext uri="{BB962C8B-B14F-4D97-AF65-F5344CB8AC3E}">
        <p14:creationId xmlns:p14="http://schemas.microsoft.com/office/powerpoint/2010/main" val="11363784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AF4838-CFAD-4270-870E-822264F5C4B7}" type="slidenum">
              <a:rPr lang="en-US" smtClean="0"/>
              <a:t>3</a:t>
            </a:fld>
            <a:endParaRPr lang="en-US"/>
          </a:p>
        </p:txBody>
      </p:sp>
    </p:spTree>
    <p:extLst>
      <p:ext uri="{BB962C8B-B14F-4D97-AF65-F5344CB8AC3E}">
        <p14:creationId xmlns:p14="http://schemas.microsoft.com/office/powerpoint/2010/main" val="2940908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MODE</a:t>
            </a:r>
            <a:r>
              <a:rPr lang="en-US" baseline="0" dirty="0" smtClean="0"/>
              <a:t> I:  HIGH VISITATION PARKS, SPORTS COMPLEXES, DESIGNATED GAME FIELDS</a:t>
            </a:r>
          </a:p>
          <a:p>
            <a:r>
              <a:rPr lang="en-US" baseline="0" dirty="0" smtClean="0"/>
              <a:t>MODE II:  NEIGHBORHOOD AND COMMUNITY PARKS, HIGH VISITATION, SIGNFICANT AMENTIES (SPRAY PARKS)</a:t>
            </a:r>
          </a:p>
          <a:p>
            <a:r>
              <a:rPr lang="en-US" baseline="0" dirty="0" smtClean="0"/>
              <a:t>MODE III:  NEIGHBORHOOD PARKS, RECREATION CENTER GROUNDS, SCHOOL PARKS, PARK PONDS</a:t>
            </a:r>
          </a:p>
          <a:p>
            <a:r>
              <a:rPr lang="en-US" baseline="0" dirty="0" smtClean="0"/>
              <a:t>MODE IV:  LOW VISITATION POCKET AND NEIGHBORHOOD PARKS WITH FEW AMENITIES AND TRAILHEADS</a:t>
            </a:r>
          </a:p>
          <a:p>
            <a:r>
              <a:rPr lang="en-US" baseline="0" dirty="0" smtClean="0"/>
              <a:t>MODE V:  OPEN SPACE AREAS, UNDEVELOPED PARKLAND, PRESERVES, LOW VISITATION</a:t>
            </a:r>
          </a:p>
        </p:txBody>
      </p:sp>
      <p:sp>
        <p:nvSpPr>
          <p:cNvPr id="4" name="Slide Number Placeholder 3"/>
          <p:cNvSpPr>
            <a:spLocks noGrp="1"/>
          </p:cNvSpPr>
          <p:nvPr>
            <p:ph type="sldNum" sz="quarter" idx="10"/>
          </p:nvPr>
        </p:nvSpPr>
        <p:spPr/>
        <p:txBody>
          <a:bodyPr/>
          <a:lstStyle/>
          <a:p>
            <a:fld id="{EFAF4838-CFAD-4270-870E-822264F5C4B7}" type="slidenum">
              <a:rPr lang="en-US" smtClean="0"/>
              <a:t>4</a:t>
            </a:fld>
            <a:endParaRPr lang="en-US"/>
          </a:p>
        </p:txBody>
      </p:sp>
    </p:spTree>
    <p:extLst>
      <p:ext uri="{BB962C8B-B14F-4D97-AF65-F5344CB8AC3E}">
        <p14:creationId xmlns:p14="http://schemas.microsoft.com/office/powerpoint/2010/main" val="23709584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AF4838-CFAD-4270-870E-822264F5C4B7}" type="slidenum">
              <a:rPr lang="en-US" smtClean="0"/>
              <a:t>5</a:t>
            </a:fld>
            <a:endParaRPr lang="en-US"/>
          </a:p>
        </p:txBody>
      </p:sp>
    </p:spTree>
    <p:extLst>
      <p:ext uri="{BB962C8B-B14F-4D97-AF65-F5344CB8AC3E}">
        <p14:creationId xmlns:p14="http://schemas.microsoft.com/office/powerpoint/2010/main" val="29297640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AF4838-CFAD-4270-870E-822264F5C4B7}" type="slidenum">
              <a:rPr lang="en-US" smtClean="0"/>
              <a:t>6</a:t>
            </a:fld>
            <a:endParaRPr lang="en-US"/>
          </a:p>
        </p:txBody>
      </p:sp>
    </p:spTree>
    <p:extLst>
      <p:ext uri="{BB962C8B-B14F-4D97-AF65-F5344CB8AC3E}">
        <p14:creationId xmlns:p14="http://schemas.microsoft.com/office/powerpoint/2010/main" val="4193371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13A246C-F7BB-4540-94C2-146D28AA0135}" type="datetimeFigureOut">
              <a:rPr lang="en-US" smtClean="0"/>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F4582-6B8C-42CD-87A1-ED99FBD43A6A}" type="slidenum">
              <a:rPr lang="en-US" smtClean="0"/>
              <a:t>‹#›</a:t>
            </a:fld>
            <a:endParaRPr lang="en-US"/>
          </a:p>
        </p:txBody>
      </p:sp>
    </p:spTree>
    <p:extLst>
      <p:ext uri="{BB962C8B-B14F-4D97-AF65-F5344CB8AC3E}">
        <p14:creationId xmlns:p14="http://schemas.microsoft.com/office/powerpoint/2010/main" val="4141707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13A246C-F7BB-4540-94C2-146D28AA0135}" type="datetimeFigureOut">
              <a:rPr lang="en-US" smtClean="0"/>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F4582-6B8C-42CD-87A1-ED99FBD43A6A}" type="slidenum">
              <a:rPr lang="en-US" smtClean="0"/>
              <a:t>‹#›</a:t>
            </a:fld>
            <a:endParaRPr lang="en-US"/>
          </a:p>
        </p:txBody>
      </p:sp>
    </p:spTree>
    <p:extLst>
      <p:ext uri="{BB962C8B-B14F-4D97-AF65-F5344CB8AC3E}">
        <p14:creationId xmlns:p14="http://schemas.microsoft.com/office/powerpoint/2010/main" val="3403629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13A246C-F7BB-4540-94C2-146D28AA0135}" type="datetimeFigureOut">
              <a:rPr lang="en-US" smtClean="0"/>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F4582-6B8C-42CD-87A1-ED99FBD43A6A}"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7113197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13A246C-F7BB-4540-94C2-146D28AA0135}" type="datetimeFigureOut">
              <a:rPr lang="en-US" smtClean="0"/>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F4582-6B8C-42CD-87A1-ED99FBD43A6A}" type="slidenum">
              <a:rPr lang="en-US" smtClean="0"/>
              <a:t>‹#›</a:t>
            </a:fld>
            <a:endParaRPr lang="en-US"/>
          </a:p>
        </p:txBody>
      </p:sp>
    </p:spTree>
    <p:extLst>
      <p:ext uri="{BB962C8B-B14F-4D97-AF65-F5344CB8AC3E}">
        <p14:creationId xmlns:p14="http://schemas.microsoft.com/office/powerpoint/2010/main" val="18605143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13A246C-F7BB-4540-94C2-146D28AA0135}" type="datetimeFigureOut">
              <a:rPr lang="en-US" smtClean="0"/>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F4582-6B8C-42CD-87A1-ED99FBD43A6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574131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13A246C-F7BB-4540-94C2-146D28AA0135}" type="datetimeFigureOut">
              <a:rPr lang="en-US" smtClean="0"/>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F4582-6B8C-42CD-87A1-ED99FBD43A6A}" type="slidenum">
              <a:rPr lang="en-US" smtClean="0"/>
              <a:t>‹#›</a:t>
            </a:fld>
            <a:endParaRPr lang="en-US"/>
          </a:p>
        </p:txBody>
      </p:sp>
    </p:spTree>
    <p:extLst>
      <p:ext uri="{BB962C8B-B14F-4D97-AF65-F5344CB8AC3E}">
        <p14:creationId xmlns:p14="http://schemas.microsoft.com/office/powerpoint/2010/main" val="37922444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3A246C-F7BB-4540-94C2-146D28AA0135}" type="datetimeFigureOut">
              <a:rPr lang="en-US" smtClean="0"/>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F4582-6B8C-42CD-87A1-ED99FBD43A6A}" type="slidenum">
              <a:rPr lang="en-US" smtClean="0"/>
              <a:t>‹#›</a:t>
            </a:fld>
            <a:endParaRPr lang="en-US"/>
          </a:p>
        </p:txBody>
      </p:sp>
    </p:spTree>
    <p:extLst>
      <p:ext uri="{BB962C8B-B14F-4D97-AF65-F5344CB8AC3E}">
        <p14:creationId xmlns:p14="http://schemas.microsoft.com/office/powerpoint/2010/main" val="15308264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3A246C-F7BB-4540-94C2-146D28AA0135}" type="datetimeFigureOut">
              <a:rPr lang="en-US" smtClean="0"/>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F4582-6B8C-42CD-87A1-ED99FBD43A6A}" type="slidenum">
              <a:rPr lang="en-US" smtClean="0"/>
              <a:t>‹#›</a:t>
            </a:fld>
            <a:endParaRPr lang="en-US"/>
          </a:p>
        </p:txBody>
      </p:sp>
    </p:spTree>
    <p:extLst>
      <p:ext uri="{BB962C8B-B14F-4D97-AF65-F5344CB8AC3E}">
        <p14:creationId xmlns:p14="http://schemas.microsoft.com/office/powerpoint/2010/main" val="1687290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3A246C-F7BB-4540-94C2-146D28AA0135}" type="datetimeFigureOut">
              <a:rPr lang="en-US" smtClean="0"/>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F4582-6B8C-42CD-87A1-ED99FBD43A6A}" type="slidenum">
              <a:rPr lang="en-US" smtClean="0"/>
              <a:t>‹#›</a:t>
            </a:fld>
            <a:endParaRPr lang="en-US"/>
          </a:p>
        </p:txBody>
      </p:sp>
    </p:spTree>
    <p:extLst>
      <p:ext uri="{BB962C8B-B14F-4D97-AF65-F5344CB8AC3E}">
        <p14:creationId xmlns:p14="http://schemas.microsoft.com/office/powerpoint/2010/main" val="970852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13A246C-F7BB-4540-94C2-146D28AA0135}" type="datetimeFigureOut">
              <a:rPr lang="en-US" smtClean="0"/>
              <a:t>5/21/2019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2F4582-6B8C-42CD-87A1-ED99FBD43A6A}" type="slidenum">
              <a:rPr lang="en-US" smtClean="0"/>
              <a:t>‹#›</a:t>
            </a:fld>
            <a:endParaRPr lang="en-US"/>
          </a:p>
        </p:txBody>
      </p:sp>
    </p:spTree>
    <p:extLst>
      <p:ext uri="{BB962C8B-B14F-4D97-AF65-F5344CB8AC3E}">
        <p14:creationId xmlns:p14="http://schemas.microsoft.com/office/powerpoint/2010/main" val="2363873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13A246C-F7BB-4540-94C2-146D28AA0135}" type="datetimeFigureOut">
              <a:rPr lang="en-US" smtClean="0"/>
              <a:t>5/21/2019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2F4582-6B8C-42CD-87A1-ED99FBD43A6A}" type="slidenum">
              <a:rPr lang="en-US" smtClean="0"/>
              <a:t>‹#›</a:t>
            </a:fld>
            <a:endParaRPr lang="en-US"/>
          </a:p>
        </p:txBody>
      </p:sp>
    </p:spTree>
    <p:extLst>
      <p:ext uri="{BB962C8B-B14F-4D97-AF65-F5344CB8AC3E}">
        <p14:creationId xmlns:p14="http://schemas.microsoft.com/office/powerpoint/2010/main" val="2165456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13A246C-F7BB-4540-94C2-146D28AA0135}" type="datetimeFigureOut">
              <a:rPr lang="en-US" smtClean="0"/>
              <a:t>5/21/2019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2F4582-6B8C-42CD-87A1-ED99FBD43A6A}" type="slidenum">
              <a:rPr lang="en-US" smtClean="0"/>
              <a:t>‹#›</a:t>
            </a:fld>
            <a:endParaRPr lang="en-US"/>
          </a:p>
        </p:txBody>
      </p:sp>
    </p:spTree>
    <p:extLst>
      <p:ext uri="{BB962C8B-B14F-4D97-AF65-F5344CB8AC3E}">
        <p14:creationId xmlns:p14="http://schemas.microsoft.com/office/powerpoint/2010/main" val="1331379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13A246C-F7BB-4540-94C2-146D28AA0135}" type="datetimeFigureOut">
              <a:rPr lang="en-US" smtClean="0"/>
              <a:t>5/21/2019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2F4582-6B8C-42CD-87A1-ED99FBD43A6A}" type="slidenum">
              <a:rPr lang="en-US" smtClean="0"/>
              <a:t>‹#›</a:t>
            </a:fld>
            <a:endParaRPr lang="en-US"/>
          </a:p>
        </p:txBody>
      </p:sp>
    </p:spTree>
    <p:extLst>
      <p:ext uri="{BB962C8B-B14F-4D97-AF65-F5344CB8AC3E}">
        <p14:creationId xmlns:p14="http://schemas.microsoft.com/office/powerpoint/2010/main" val="807356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3A246C-F7BB-4540-94C2-146D28AA0135}" type="datetimeFigureOut">
              <a:rPr lang="en-US" smtClean="0"/>
              <a:t>5/21/2019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2F4582-6B8C-42CD-87A1-ED99FBD43A6A}" type="slidenum">
              <a:rPr lang="en-US" smtClean="0"/>
              <a:t>‹#›</a:t>
            </a:fld>
            <a:endParaRPr lang="en-US"/>
          </a:p>
        </p:txBody>
      </p:sp>
    </p:spTree>
    <p:extLst>
      <p:ext uri="{BB962C8B-B14F-4D97-AF65-F5344CB8AC3E}">
        <p14:creationId xmlns:p14="http://schemas.microsoft.com/office/powerpoint/2010/main" val="4114687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13A246C-F7BB-4540-94C2-146D28AA0135}" type="datetimeFigureOut">
              <a:rPr lang="en-US" smtClean="0"/>
              <a:t>5/21/2019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2F4582-6B8C-42CD-87A1-ED99FBD43A6A}" type="slidenum">
              <a:rPr lang="en-US" smtClean="0"/>
              <a:t>‹#›</a:t>
            </a:fld>
            <a:endParaRPr lang="en-US"/>
          </a:p>
        </p:txBody>
      </p:sp>
    </p:spTree>
    <p:extLst>
      <p:ext uri="{BB962C8B-B14F-4D97-AF65-F5344CB8AC3E}">
        <p14:creationId xmlns:p14="http://schemas.microsoft.com/office/powerpoint/2010/main" val="3008297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13A246C-F7BB-4540-94C2-146D28AA0135}" type="datetimeFigureOut">
              <a:rPr lang="en-US" smtClean="0"/>
              <a:t>5/21/2019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2F4582-6B8C-42CD-87A1-ED99FBD43A6A}" type="slidenum">
              <a:rPr lang="en-US" smtClean="0"/>
              <a:t>‹#›</a:t>
            </a:fld>
            <a:endParaRPr lang="en-US"/>
          </a:p>
        </p:txBody>
      </p:sp>
    </p:spTree>
    <p:extLst>
      <p:ext uri="{BB962C8B-B14F-4D97-AF65-F5344CB8AC3E}">
        <p14:creationId xmlns:p14="http://schemas.microsoft.com/office/powerpoint/2010/main" val="191090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13A246C-F7BB-4540-94C2-146D28AA0135}" type="datetimeFigureOut">
              <a:rPr lang="en-US" smtClean="0"/>
              <a:t>5/21/2019</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D2F4582-6B8C-42CD-87A1-ED99FBD43A6A}" type="slidenum">
              <a:rPr lang="en-US" smtClean="0"/>
              <a:t>‹#›</a:t>
            </a:fld>
            <a:endParaRPr lang="en-US"/>
          </a:p>
        </p:txBody>
      </p:sp>
    </p:spTree>
    <p:extLst>
      <p:ext uri="{BB962C8B-B14F-4D97-AF65-F5344CB8AC3E}">
        <p14:creationId xmlns:p14="http://schemas.microsoft.com/office/powerpoint/2010/main" val="4291405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86008" y="1061767"/>
            <a:ext cx="7766936" cy="1646302"/>
          </a:xfrm>
        </p:spPr>
        <p:txBody>
          <a:bodyPr/>
          <a:lstStyle/>
          <a:p>
            <a:pPr algn="ctr"/>
            <a:r>
              <a:rPr lang="en-US" dirty="0" smtClean="0"/>
              <a:t>MANAGEMENT UPDATE</a:t>
            </a:r>
            <a:br>
              <a:rPr lang="en-US" dirty="0" smtClean="0"/>
            </a:br>
            <a:r>
              <a:rPr lang="en-US" dirty="0" smtClean="0"/>
              <a:t>PARK MAINTENANCE</a:t>
            </a:r>
            <a:endParaRPr lang="en-US" dirty="0"/>
          </a:p>
        </p:txBody>
      </p:sp>
      <p:sp>
        <p:nvSpPr>
          <p:cNvPr id="3" name="Subtitle 2"/>
          <p:cNvSpPr>
            <a:spLocks noGrp="1"/>
          </p:cNvSpPr>
          <p:nvPr>
            <p:ph type="subTitle" idx="1"/>
          </p:nvPr>
        </p:nvSpPr>
        <p:spPr>
          <a:xfrm>
            <a:off x="1745964" y="2806922"/>
            <a:ext cx="7766936" cy="1419088"/>
          </a:xfrm>
        </p:spPr>
        <p:txBody>
          <a:bodyPr>
            <a:noAutofit/>
          </a:bodyPr>
          <a:lstStyle/>
          <a:p>
            <a:pPr algn="ctr"/>
            <a:r>
              <a:rPr lang="en-US" sz="2000" b="1" dirty="0" smtClean="0"/>
              <a:t>CURRENT OPERATIONS</a:t>
            </a:r>
          </a:p>
          <a:p>
            <a:pPr algn="ctr"/>
            <a:r>
              <a:rPr lang="en-US" sz="2000" b="1" dirty="0" smtClean="0"/>
              <a:t>PHILOSOPHY OF PARK MAINTENANCE</a:t>
            </a:r>
          </a:p>
          <a:p>
            <a:pPr algn="ctr"/>
            <a:r>
              <a:rPr lang="en-US" sz="2000" b="1" dirty="0" smtClean="0"/>
              <a:t>LEVELS OF SERVICE</a:t>
            </a:r>
          </a:p>
          <a:p>
            <a:pPr algn="ctr"/>
            <a:r>
              <a:rPr lang="en-US" sz="2000" b="1" dirty="0" smtClean="0"/>
              <a:t>SPORTS FIELD MAINTENANCE</a:t>
            </a:r>
          </a:p>
          <a:p>
            <a:pPr algn="ctr"/>
            <a:endParaRPr lang="en-US" sz="2000" b="1" dirty="0"/>
          </a:p>
        </p:txBody>
      </p:sp>
      <p:sp>
        <p:nvSpPr>
          <p:cNvPr id="4" name="TextBox 3"/>
          <p:cNvSpPr txBox="1"/>
          <p:nvPr/>
        </p:nvSpPr>
        <p:spPr>
          <a:xfrm>
            <a:off x="3392859" y="4810897"/>
            <a:ext cx="4753233" cy="523220"/>
          </a:xfrm>
          <a:prstGeom prst="rect">
            <a:avLst/>
          </a:prstGeom>
          <a:noFill/>
        </p:spPr>
        <p:txBody>
          <a:bodyPr wrap="square" rtlCol="0">
            <a:spAutoFit/>
          </a:bodyPr>
          <a:lstStyle/>
          <a:p>
            <a:r>
              <a:rPr lang="en-US" sz="2800" dirty="0" smtClean="0"/>
              <a:t>City Council – May 14, 2019</a:t>
            </a:r>
            <a:endParaRPr lang="en-US" sz="2800" dirty="0"/>
          </a:p>
        </p:txBody>
      </p:sp>
    </p:spTree>
    <p:extLst>
      <p:ext uri="{BB962C8B-B14F-4D97-AF65-F5344CB8AC3E}">
        <p14:creationId xmlns:p14="http://schemas.microsoft.com/office/powerpoint/2010/main" val="5327227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2922"/>
            <a:ext cx="10515600" cy="704019"/>
          </a:xfrm>
        </p:spPr>
        <p:txBody>
          <a:bodyPr/>
          <a:lstStyle/>
          <a:p>
            <a:r>
              <a:rPr lang="en-US" dirty="0" smtClean="0"/>
              <a:t>PHILOSOPHY OF PARK MAINTENANCE</a:t>
            </a:r>
            <a:endParaRPr lang="en-US" dirty="0"/>
          </a:p>
        </p:txBody>
      </p:sp>
      <p:sp>
        <p:nvSpPr>
          <p:cNvPr id="3" name="Content Placeholder 2"/>
          <p:cNvSpPr>
            <a:spLocks noGrp="1"/>
          </p:cNvSpPr>
          <p:nvPr>
            <p:ph idx="1"/>
          </p:nvPr>
        </p:nvSpPr>
        <p:spPr>
          <a:xfrm>
            <a:off x="838200" y="1389526"/>
            <a:ext cx="10515600" cy="4990171"/>
          </a:xfrm>
        </p:spPr>
        <p:txBody>
          <a:bodyPr>
            <a:normAutofit/>
          </a:bodyPr>
          <a:lstStyle/>
          <a:p>
            <a:r>
              <a:rPr lang="en-US" sz="2400" dirty="0" smtClean="0"/>
              <a:t>Park Maintenance Management Plan - MMP</a:t>
            </a:r>
          </a:p>
          <a:p>
            <a:r>
              <a:rPr lang="en-US" sz="2400" dirty="0" smtClean="0"/>
              <a:t>A quantitative system designed to plan, budget, schedule and manage maintenance work.</a:t>
            </a:r>
          </a:p>
          <a:p>
            <a:r>
              <a:rPr lang="en-US" altLang="en-US" sz="2400" dirty="0"/>
              <a:t>A MMP identifies the resources required to maintain a park or collection of parks by utilizing a systematic, asset based planning </a:t>
            </a:r>
            <a:r>
              <a:rPr lang="en-US" altLang="en-US" sz="2400" dirty="0" smtClean="0"/>
              <a:t>model</a:t>
            </a:r>
          </a:p>
          <a:p>
            <a:r>
              <a:rPr lang="en-US" altLang="en-US" sz="2400" dirty="0" smtClean="0"/>
              <a:t>Key to successful establishment of an MMP are identifying the modes of service the community accepts as its standard, and then applying the necessary resources in labor and materials.</a:t>
            </a:r>
          </a:p>
          <a:p>
            <a:r>
              <a:rPr lang="en-US" altLang="en-US" sz="2400" dirty="0" smtClean="0"/>
              <a:t>A MMP is endorsed as a best practice by the </a:t>
            </a:r>
            <a:r>
              <a:rPr lang="en-US" altLang="en-US" sz="2400" b="1" dirty="0" smtClean="0"/>
              <a:t>National Recreation and Parks Association.  </a:t>
            </a:r>
            <a:r>
              <a:rPr lang="en-US" altLang="en-US" sz="2400" dirty="0" smtClean="0"/>
              <a:t>There are several training schools that teach the subject</a:t>
            </a:r>
            <a:r>
              <a:rPr lang="en-US" altLang="en-US" dirty="0" smtClean="0"/>
              <a:t>.</a:t>
            </a:r>
            <a:endParaRPr lang="en-US" altLang="en-US" dirty="0"/>
          </a:p>
          <a:p>
            <a:endParaRPr lang="en-US" dirty="0"/>
          </a:p>
        </p:txBody>
      </p:sp>
      <p:sp>
        <p:nvSpPr>
          <p:cNvPr id="4" name="Rectangle 18"/>
          <p:cNvSpPr>
            <a:spLocks noChangeArrowheads="1"/>
          </p:cNvSpPr>
          <p:nvPr/>
        </p:nvSpPr>
        <p:spPr bwMode="auto">
          <a:xfrm>
            <a:off x="9448800" y="5893156"/>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fld id="{39AC9736-8F73-48E4-9FC1-4C217404A7A7}" type="slidenum">
              <a:rPr lang="en-US" altLang="en-US" sz="3200"/>
              <a:pPr algn="r"/>
              <a:t>2</a:t>
            </a:fld>
            <a:endParaRPr lang="en-US" altLang="en-US" sz="3200" dirty="0"/>
          </a:p>
        </p:txBody>
      </p:sp>
    </p:spTree>
    <p:extLst>
      <p:ext uri="{BB962C8B-B14F-4D97-AF65-F5344CB8AC3E}">
        <p14:creationId xmlns:p14="http://schemas.microsoft.com/office/powerpoint/2010/main" val="378320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1843747" y="191232"/>
            <a:ext cx="7772400" cy="661182"/>
          </a:xfrm>
        </p:spPr>
        <p:txBody>
          <a:bodyPr/>
          <a:lstStyle/>
          <a:p>
            <a:r>
              <a:rPr lang="en-US" altLang="en-US" dirty="0"/>
              <a:t>Maintenance Management Plan</a:t>
            </a:r>
          </a:p>
        </p:txBody>
      </p:sp>
      <p:sp>
        <p:nvSpPr>
          <p:cNvPr id="50187" name="Rectangle 11"/>
          <p:cNvSpPr>
            <a:spLocks noChangeArrowheads="1"/>
          </p:cNvSpPr>
          <p:nvPr/>
        </p:nvSpPr>
        <p:spPr bwMode="auto">
          <a:xfrm>
            <a:off x="1528428" y="1147615"/>
            <a:ext cx="7891096" cy="5294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hlink"/>
              </a:buClr>
              <a:buFont typeface="Wingdings" panose="05000000000000000000" pitchFamily="2" charset="2"/>
              <a:buChar char="o"/>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marL="568325" indent="-568325"/>
            <a:r>
              <a:rPr lang="en-US" altLang="en-US" dirty="0">
                <a:solidFill>
                  <a:schemeClr val="tx2"/>
                </a:solidFill>
                <a:latin typeface="Trebuchet MS" panose="020B0603020202020204" pitchFamily="34" charset="0"/>
              </a:rPr>
              <a:t>Asset </a:t>
            </a:r>
            <a:r>
              <a:rPr lang="en-US" altLang="en-US" dirty="0" smtClean="0">
                <a:solidFill>
                  <a:schemeClr val="tx2"/>
                </a:solidFill>
                <a:latin typeface="Trebuchet MS" panose="020B0603020202020204" pitchFamily="34" charset="0"/>
              </a:rPr>
              <a:t>Inventory</a:t>
            </a:r>
          </a:p>
          <a:p>
            <a:pPr lvl="1">
              <a:buFont typeface="Arial" panose="020B0604020202020204" pitchFamily="34" charset="0"/>
              <a:buChar char="•"/>
            </a:pPr>
            <a:r>
              <a:rPr lang="en-US" altLang="en-US" dirty="0" smtClean="0">
                <a:solidFill>
                  <a:schemeClr val="tx2"/>
                </a:solidFill>
                <a:latin typeface="Trebuchet MS" panose="020B0603020202020204" pitchFamily="34" charset="0"/>
              </a:rPr>
              <a:t>Land</a:t>
            </a:r>
            <a:r>
              <a:rPr lang="en-US" altLang="en-US" dirty="0">
                <a:solidFill>
                  <a:schemeClr val="tx2"/>
                </a:solidFill>
                <a:latin typeface="Trebuchet MS" panose="020B0603020202020204" pitchFamily="34" charset="0"/>
              </a:rPr>
              <a:t>, structures and natural resources requiring </a:t>
            </a:r>
            <a:r>
              <a:rPr lang="en-US" altLang="en-US" dirty="0" smtClean="0">
                <a:solidFill>
                  <a:schemeClr val="tx2"/>
                </a:solidFill>
                <a:latin typeface="Trebuchet MS" panose="020B0603020202020204" pitchFamily="34" charset="0"/>
              </a:rPr>
              <a:t> maintenance </a:t>
            </a:r>
          </a:p>
          <a:p>
            <a:pPr marL="568325" indent="-568325"/>
            <a:r>
              <a:rPr lang="en-US" altLang="en-US" dirty="0" smtClean="0">
                <a:solidFill>
                  <a:schemeClr val="tx2"/>
                </a:solidFill>
                <a:latin typeface="Trebuchet MS" panose="020B0603020202020204" pitchFamily="34" charset="0"/>
              </a:rPr>
              <a:t>Maintenance Activities</a:t>
            </a:r>
          </a:p>
          <a:p>
            <a:pPr lvl="1">
              <a:buFont typeface="Arial" panose="020B0604020202020204" pitchFamily="34" charset="0"/>
              <a:buChar char="•"/>
            </a:pPr>
            <a:r>
              <a:rPr lang="en-US" altLang="en-US" dirty="0" smtClean="0">
                <a:solidFill>
                  <a:schemeClr val="tx2"/>
                </a:solidFill>
                <a:latin typeface="Trebuchet MS" panose="020B0603020202020204" pitchFamily="34" charset="0"/>
              </a:rPr>
              <a:t>Required work done to assets</a:t>
            </a:r>
          </a:p>
          <a:p>
            <a:pPr marL="569913" indent="-512763"/>
            <a:r>
              <a:rPr lang="en-US" altLang="en-US" dirty="0" smtClean="0">
                <a:solidFill>
                  <a:schemeClr val="tx2"/>
                </a:solidFill>
                <a:latin typeface="Trebuchet MS" panose="020B0603020202020204" pitchFamily="34" charset="0"/>
              </a:rPr>
              <a:t>Time Standards</a:t>
            </a:r>
          </a:p>
          <a:p>
            <a:pPr lvl="1">
              <a:buFont typeface="Arial" panose="020B0604020202020204" pitchFamily="34" charset="0"/>
              <a:buChar char="•"/>
            </a:pPr>
            <a:r>
              <a:rPr lang="en-US" altLang="en-US" dirty="0" smtClean="0">
                <a:solidFill>
                  <a:schemeClr val="tx2"/>
                </a:solidFill>
                <a:latin typeface="Trebuchet MS" panose="020B0603020202020204" pitchFamily="34" charset="0"/>
              </a:rPr>
              <a:t>Time </a:t>
            </a:r>
            <a:r>
              <a:rPr lang="en-US" altLang="en-US" dirty="0">
                <a:solidFill>
                  <a:schemeClr val="tx2"/>
                </a:solidFill>
                <a:latin typeface="Trebuchet MS" panose="020B0603020202020204" pitchFamily="34" charset="0"/>
              </a:rPr>
              <a:t>required  for maintenance activities</a:t>
            </a:r>
          </a:p>
          <a:p>
            <a:pPr marL="569913" indent="-512763"/>
            <a:r>
              <a:rPr lang="en-US" altLang="en-US" dirty="0" smtClean="0">
                <a:solidFill>
                  <a:schemeClr val="tx2"/>
                </a:solidFill>
                <a:latin typeface="Trebuchet MS" panose="020B0603020202020204" pitchFamily="34" charset="0"/>
              </a:rPr>
              <a:t>Service Levels</a:t>
            </a:r>
          </a:p>
          <a:p>
            <a:pPr lvl="1">
              <a:buFont typeface="Arial" panose="020B0604020202020204" pitchFamily="34" charset="0"/>
              <a:buChar char="•"/>
            </a:pPr>
            <a:r>
              <a:rPr lang="en-US" altLang="en-US" dirty="0">
                <a:solidFill>
                  <a:schemeClr val="tx2"/>
                </a:solidFill>
                <a:latin typeface="Trebuchet MS" panose="020B0603020202020204" pitchFamily="34" charset="0"/>
              </a:rPr>
              <a:t>Determines frequency of maintenance activities</a:t>
            </a:r>
          </a:p>
          <a:p>
            <a:pPr marL="457200" lvl="1" indent="0">
              <a:buNone/>
            </a:pPr>
            <a:endParaRPr lang="en-US" altLang="en-US" dirty="0" smtClean="0">
              <a:solidFill>
                <a:schemeClr val="tx2"/>
              </a:solidFill>
              <a:latin typeface="Trebuchet MS" panose="020B0603020202020204" pitchFamily="34" charset="0"/>
            </a:endParaRPr>
          </a:p>
          <a:p>
            <a:pPr marL="569913" indent="-512763"/>
            <a:endParaRPr lang="en-US" altLang="en-US" dirty="0" smtClean="0">
              <a:solidFill>
                <a:schemeClr val="tx2"/>
              </a:solidFill>
              <a:latin typeface="Trebuchet MS" panose="020B0603020202020204" pitchFamily="34" charset="0"/>
            </a:endParaRPr>
          </a:p>
          <a:p>
            <a:endParaRPr lang="en-US" altLang="en-US" dirty="0">
              <a:latin typeface="Trebuchet MS" panose="020B0603020202020204" pitchFamily="34" charset="0"/>
            </a:endParaRPr>
          </a:p>
        </p:txBody>
      </p:sp>
      <p:sp>
        <p:nvSpPr>
          <p:cNvPr id="50194" name="Rectangle 18"/>
          <p:cNvSpPr>
            <a:spLocks noChangeArrowheads="1"/>
          </p:cNvSpPr>
          <p:nvPr/>
        </p:nvSpPr>
        <p:spPr bwMode="auto">
          <a:xfrm>
            <a:off x="9616147" y="606601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fld id="{39AC9736-8F73-48E4-9FC1-4C217404A7A7}" type="slidenum">
              <a:rPr lang="en-US" altLang="en-US" sz="3200"/>
              <a:pPr algn="r"/>
              <a:t>3</a:t>
            </a:fld>
            <a:endParaRPr lang="en-US" altLang="en-US" sz="3200" dirty="0"/>
          </a:p>
        </p:txBody>
      </p:sp>
    </p:spTree>
    <p:extLst>
      <p:ext uri="{BB962C8B-B14F-4D97-AF65-F5344CB8AC3E}">
        <p14:creationId xmlns:p14="http://schemas.microsoft.com/office/powerpoint/2010/main" val="3100807456"/>
      </p:ext>
    </p:extLst>
  </p:cSld>
  <p:clrMapOvr>
    <a:masterClrMapping/>
  </p:clrMapOvr>
  <p:transition>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3409"/>
            <a:ext cx="10515600" cy="1325563"/>
          </a:xfrm>
        </p:spPr>
        <p:txBody>
          <a:bodyPr/>
          <a:lstStyle/>
          <a:p>
            <a:r>
              <a:rPr lang="en-US" dirty="0" smtClean="0"/>
              <a:t>LEVELS OF CARE - SERVICE LEVELS</a:t>
            </a:r>
            <a:endParaRPr lang="en-US" dirty="0"/>
          </a:p>
        </p:txBody>
      </p:sp>
      <p:sp>
        <p:nvSpPr>
          <p:cNvPr id="3" name="Content Placeholder 2"/>
          <p:cNvSpPr>
            <a:spLocks noGrp="1"/>
          </p:cNvSpPr>
          <p:nvPr>
            <p:ph idx="1"/>
          </p:nvPr>
        </p:nvSpPr>
        <p:spPr>
          <a:xfrm>
            <a:off x="689317" y="942536"/>
            <a:ext cx="10664483" cy="5683348"/>
          </a:xfrm>
        </p:spPr>
        <p:txBody>
          <a:bodyPr>
            <a:normAutofit fontScale="92500" lnSpcReduction="20000"/>
          </a:bodyPr>
          <a:lstStyle/>
          <a:p>
            <a:pPr marL="0" indent="0">
              <a:spcBef>
                <a:spcPts val="0"/>
              </a:spcBef>
              <a:spcAft>
                <a:spcPts val="600"/>
              </a:spcAft>
              <a:buNone/>
            </a:pPr>
            <a:r>
              <a:rPr lang="en-US" sz="1600" dirty="0" smtClean="0"/>
              <a:t>The Parks Maintenance Division separates service level by the type of facility or site to be maintained.  Each mode of service will be defined, along with existing facilities that meet those criteria, and are minimum standards that must be met.</a:t>
            </a:r>
          </a:p>
          <a:p>
            <a:pPr>
              <a:spcBef>
                <a:spcPts val="0"/>
              </a:spcBef>
              <a:spcAft>
                <a:spcPts val="600"/>
              </a:spcAft>
            </a:pPr>
            <a:endParaRPr lang="en-US" sz="1600" dirty="0" smtClean="0"/>
          </a:p>
          <a:p>
            <a:pPr marL="0" indent="0">
              <a:spcBef>
                <a:spcPts val="0"/>
              </a:spcBef>
              <a:spcAft>
                <a:spcPts val="600"/>
              </a:spcAft>
              <a:buNone/>
            </a:pPr>
            <a:r>
              <a:rPr lang="en-US" sz="1600" dirty="0" smtClean="0"/>
              <a:t>Mode I</a:t>
            </a:r>
          </a:p>
          <a:p>
            <a:pPr lvl="1">
              <a:spcBef>
                <a:spcPts val="0"/>
              </a:spcBef>
              <a:spcAft>
                <a:spcPts val="600"/>
              </a:spcAft>
            </a:pPr>
            <a:r>
              <a:rPr lang="en-US" sz="1400" dirty="0" smtClean="0"/>
              <a:t>High daily usage. May have historic/cultural significance. Designated Game Fields used for games are maintained at Mode I level.</a:t>
            </a:r>
          </a:p>
          <a:p>
            <a:pPr lvl="1">
              <a:spcBef>
                <a:spcPts val="0"/>
              </a:spcBef>
              <a:spcAft>
                <a:spcPts val="600"/>
              </a:spcAft>
            </a:pPr>
            <a:r>
              <a:rPr lang="en-US" sz="1400" dirty="0" smtClean="0"/>
              <a:t>State of the art maintenance applied to a high quality diverse landscape.  </a:t>
            </a:r>
          </a:p>
          <a:p>
            <a:pPr lvl="1">
              <a:spcBef>
                <a:spcPts val="0"/>
              </a:spcBef>
              <a:spcAft>
                <a:spcPts val="600"/>
              </a:spcAft>
            </a:pPr>
            <a:r>
              <a:rPr lang="en-US" sz="1400" dirty="0" smtClean="0"/>
              <a:t>Usually associated with high traffic areas such as high visitation parks, city government offices, central plaza, and Sports complexes</a:t>
            </a:r>
          </a:p>
          <a:p>
            <a:pPr marL="0" indent="0">
              <a:spcBef>
                <a:spcPts val="0"/>
              </a:spcBef>
              <a:spcAft>
                <a:spcPts val="600"/>
              </a:spcAft>
              <a:buNone/>
            </a:pPr>
            <a:r>
              <a:rPr lang="en-US" sz="1600" dirty="0" smtClean="0"/>
              <a:t>Mode II</a:t>
            </a:r>
          </a:p>
          <a:p>
            <a:pPr lvl="1">
              <a:spcBef>
                <a:spcPts val="0"/>
              </a:spcBef>
              <a:spcAft>
                <a:spcPts val="600"/>
              </a:spcAft>
            </a:pPr>
            <a:r>
              <a:rPr lang="en-US" sz="1400" dirty="0" smtClean="0"/>
              <a:t>Provides high level maintenance associated with well developed park areas with high visitation.  </a:t>
            </a:r>
          </a:p>
          <a:p>
            <a:pPr lvl="1">
              <a:spcBef>
                <a:spcPts val="0"/>
              </a:spcBef>
              <a:spcAft>
                <a:spcPts val="600"/>
              </a:spcAft>
            </a:pPr>
            <a:r>
              <a:rPr lang="en-US" sz="1400" dirty="0" smtClean="0"/>
              <a:t>Is typical of community and active neighborhood parks. </a:t>
            </a:r>
          </a:p>
          <a:p>
            <a:pPr marL="0" indent="0">
              <a:spcBef>
                <a:spcPts val="0"/>
              </a:spcBef>
              <a:spcAft>
                <a:spcPts val="600"/>
              </a:spcAft>
              <a:buNone/>
            </a:pPr>
            <a:r>
              <a:rPr lang="en-US" sz="1600" dirty="0" smtClean="0"/>
              <a:t>Mode III</a:t>
            </a:r>
          </a:p>
          <a:p>
            <a:pPr lvl="1">
              <a:spcBef>
                <a:spcPts val="0"/>
              </a:spcBef>
              <a:spcAft>
                <a:spcPts val="600"/>
              </a:spcAft>
            </a:pPr>
            <a:r>
              <a:rPr lang="en-US" sz="1400" dirty="0" smtClean="0"/>
              <a:t>Moderate level maintenance – associated with locations with moderate to low levels of visitation.  Typical of school/park facilities that receive occasional use, but not consistent high visitation as found in active neighborhood parks.</a:t>
            </a:r>
          </a:p>
          <a:p>
            <a:pPr lvl="1">
              <a:spcBef>
                <a:spcPts val="0"/>
              </a:spcBef>
              <a:spcAft>
                <a:spcPts val="600"/>
              </a:spcAft>
            </a:pPr>
            <a:r>
              <a:rPr lang="en-US" sz="1400" dirty="0" smtClean="0"/>
              <a:t>Parks typically in this mode are Recreation Center grounds, school/parks, pocket parks</a:t>
            </a:r>
          </a:p>
          <a:p>
            <a:pPr marL="0" indent="0">
              <a:spcBef>
                <a:spcPts val="0"/>
              </a:spcBef>
              <a:spcAft>
                <a:spcPts val="600"/>
              </a:spcAft>
              <a:buNone/>
            </a:pPr>
            <a:r>
              <a:rPr lang="en-US" sz="1600" dirty="0" smtClean="0"/>
              <a:t>Mode IV</a:t>
            </a:r>
          </a:p>
          <a:p>
            <a:pPr lvl="1">
              <a:spcBef>
                <a:spcPts val="0"/>
              </a:spcBef>
              <a:spcAft>
                <a:spcPts val="600"/>
              </a:spcAft>
            </a:pPr>
            <a:r>
              <a:rPr lang="en-US" sz="1400" dirty="0" smtClean="0"/>
              <a:t>High visitation natural areas, usually associated with large urban or regional parks, natural areas, well developed pathways, parking lots, and entrances.</a:t>
            </a:r>
          </a:p>
          <a:p>
            <a:pPr lvl="1">
              <a:spcBef>
                <a:spcPts val="0"/>
              </a:spcBef>
              <a:spcAft>
                <a:spcPts val="600"/>
              </a:spcAft>
            </a:pPr>
            <a:r>
              <a:rPr lang="en-US" sz="1400" dirty="0" smtClean="0"/>
              <a:t>Associated with active trail areas and </a:t>
            </a:r>
            <a:r>
              <a:rPr lang="en-US" sz="1400" dirty="0"/>
              <a:t>trailheads</a:t>
            </a:r>
          </a:p>
          <a:p>
            <a:pPr lvl="1">
              <a:spcBef>
                <a:spcPts val="0"/>
              </a:spcBef>
              <a:spcAft>
                <a:spcPts val="600"/>
              </a:spcAft>
            </a:pPr>
            <a:endParaRPr lang="en-US" sz="1400" dirty="0" smtClean="0"/>
          </a:p>
          <a:p>
            <a:pPr marL="0" indent="0">
              <a:spcBef>
                <a:spcPts val="0"/>
              </a:spcBef>
              <a:spcAft>
                <a:spcPts val="600"/>
              </a:spcAft>
              <a:buNone/>
            </a:pPr>
            <a:r>
              <a:rPr lang="en-US" sz="1600" dirty="0" smtClean="0"/>
              <a:t>Mode V</a:t>
            </a:r>
          </a:p>
          <a:p>
            <a:pPr lvl="1">
              <a:spcBef>
                <a:spcPts val="0"/>
              </a:spcBef>
              <a:spcAft>
                <a:spcPts val="600"/>
              </a:spcAft>
            </a:pPr>
            <a:r>
              <a:rPr lang="en-US" sz="1400" dirty="0" smtClean="0"/>
              <a:t>Minimum maintenance level – low visitation natural area or undeveloped parkland. </a:t>
            </a:r>
          </a:p>
          <a:p>
            <a:pPr lvl="1">
              <a:spcBef>
                <a:spcPts val="0"/>
              </a:spcBef>
              <a:spcAft>
                <a:spcPts val="600"/>
              </a:spcAft>
            </a:pPr>
            <a:r>
              <a:rPr lang="en-US" sz="1400" dirty="0" smtClean="0"/>
              <a:t>Typical areas would include open space properties, preserves </a:t>
            </a:r>
            <a:endParaRPr lang="en-US" sz="700" dirty="0"/>
          </a:p>
        </p:txBody>
      </p:sp>
      <p:sp>
        <p:nvSpPr>
          <p:cNvPr id="4" name="Rectangle 18"/>
          <p:cNvSpPr>
            <a:spLocks noChangeArrowheads="1"/>
          </p:cNvSpPr>
          <p:nvPr/>
        </p:nvSpPr>
        <p:spPr bwMode="auto">
          <a:xfrm>
            <a:off x="9520881" y="601658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fld id="{39AC9736-8F73-48E4-9FC1-4C217404A7A7}" type="slidenum">
              <a:rPr lang="en-US" altLang="en-US" sz="3200"/>
              <a:pPr algn="r"/>
              <a:t>4</a:t>
            </a:fld>
            <a:endParaRPr lang="en-US" altLang="en-US" sz="3200" dirty="0"/>
          </a:p>
        </p:txBody>
      </p:sp>
    </p:spTree>
    <p:extLst>
      <p:ext uri="{BB962C8B-B14F-4D97-AF65-F5344CB8AC3E}">
        <p14:creationId xmlns:p14="http://schemas.microsoft.com/office/powerpoint/2010/main" val="39564746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2283" y="119576"/>
            <a:ext cx="10515600" cy="773723"/>
          </a:xfrm>
        </p:spPr>
        <p:txBody>
          <a:bodyPr/>
          <a:lstStyle/>
          <a:p>
            <a:pPr algn="ctr"/>
            <a:r>
              <a:rPr lang="en-US" dirty="0" smtClean="0"/>
              <a:t>LEVELS OF SERVICES - DETAILED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11060501"/>
              </p:ext>
            </p:extLst>
          </p:nvPr>
        </p:nvGraphicFramePr>
        <p:xfrm>
          <a:off x="1019908" y="893299"/>
          <a:ext cx="9319844" cy="4737860"/>
        </p:xfrm>
        <a:graphic>
          <a:graphicData uri="http://schemas.openxmlformats.org/drawingml/2006/table">
            <a:tbl>
              <a:tblPr firstRow="1" firstCol="1" bandRow="1">
                <a:tableStyleId>{5C22544A-7EE6-4342-B048-85BDC9FD1C3A}</a:tableStyleId>
              </a:tblPr>
              <a:tblGrid>
                <a:gridCol w="933791">
                  <a:extLst>
                    <a:ext uri="{9D8B030D-6E8A-4147-A177-3AD203B41FA5}">
                      <a16:colId xmlns:a16="http://schemas.microsoft.com/office/drawing/2014/main" val="4033436014"/>
                    </a:ext>
                  </a:extLst>
                </a:gridCol>
                <a:gridCol w="1054804">
                  <a:extLst>
                    <a:ext uri="{9D8B030D-6E8A-4147-A177-3AD203B41FA5}">
                      <a16:colId xmlns:a16="http://schemas.microsoft.com/office/drawing/2014/main" val="1296920276"/>
                    </a:ext>
                  </a:extLst>
                </a:gridCol>
                <a:gridCol w="1175818">
                  <a:extLst>
                    <a:ext uri="{9D8B030D-6E8A-4147-A177-3AD203B41FA5}">
                      <a16:colId xmlns:a16="http://schemas.microsoft.com/office/drawing/2014/main" val="1336060531"/>
                    </a:ext>
                  </a:extLst>
                </a:gridCol>
                <a:gridCol w="755882">
                  <a:extLst>
                    <a:ext uri="{9D8B030D-6E8A-4147-A177-3AD203B41FA5}">
                      <a16:colId xmlns:a16="http://schemas.microsoft.com/office/drawing/2014/main" val="2199384636"/>
                    </a:ext>
                  </a:extLst>
                </a:gridCol>
                <a:gridCol w="1117116">
                  <a:extLst>
                    <a:ext uri="{9D8B030D-6E8A-4147-A177-3AD203B41FA5}">
                      <a16:colId xmlns:a16="http://schemas.microsoft.com/office/drawing/2014/main" val="1775278189"/>
                    </a:ext>
                  </a:extLst>
                </a:gridCol>
                <a:gridCol w="1062932">
                  <a:extLst>
                    <a:ext uri="{9D8B030D-6E8A-4147-A177-3AD203B41FA5}">
                      <a16:colId xmlns:a16="http://schemas.microsoft.com/office/drawing/2014/main" val="3959572896"/>
                    </a:ext>
                  </a:extLst>
                </a:gridCol>
                <a:gridCol w="1220973">
                  <a:extLst>
                    <a:ext uri="{9D8B030D-6E8A-4147-A177-3AD203B41FA5}">
                      <a16:colId xmlns:a16="http://schemas.microsoft.com/office/drawing/2014/main" val="332843401"/>
                    </a:ext>
                  </a:extLst>
                </a:gridCol>
                <a:gridCol w="1022292">
                  <a:extLst>
                    <a:ext uri="{9D8B030D-6E8A-4147-A177-3AD203B41FA5}">
                      <a16:colId xmlns:a16="http://schemas.microsoft.com/office/drawing/2014/main" val="981301505"/>
                    </a:ext>
                  </a:extLst>
                </a:gridCol>
                <a:gridCol w="976236">
                  <a:extLst>
                    <a:ext uri="{9D8B030D-6E8A-4147-A177-3AD203B41FA5}">
                      <a16:colId xmlns:a16="http://schemas.microsoft.com/office/drawing/2014/main" val="2445136699"/>
                    </a:ext>
                  </a:extLst>
                </a:gridCol>
              </a:tblGrid>
              <a:tr h="533447">
                <a:tc>
                  <a:txBody>
                    <a:bodyPr/>
                    <a:lstStyle/>
                    <a:p>
                      <a:pPr marL="0" marR="0" algn="ctr">
                        <a:lnSpc>
                          <a:spcPct val="115000"/>
                        </a:lnSpc>
                        <a:spcBef>
                          <a:spcPts val="0"/>
                        </a:spcBef>
                        <a:spcAft>
                          <a:spcPts val="0"/>
                        </a:spcAft>
                      </a:pPr>
                      <a:r>
                        <a:rPr lang="en-US" sz="1200" dirty="0" smtClean="0">
                          <a:effectLst/>
                        </a:rPr>
                        <a:t>Mode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Frequency of Visits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Irrigation: Drought Response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Litter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Permanent Restroom Janitorial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Clean Hardscape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Mowing</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Granular Fertilizer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Foliar Nutrients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extLst>
                  <a:ext uri="{0D108BD9-81ED-4DB2-BD59-A6C34878D82A}">
                    <a16:rowId xmlns:a16="http://schemas.microsoft.com/office/drawing/2014/main" val="1909369221"/>
                  </a:ext>
                </a:extLst>
              </a:tr>
              <a:tr h="1066894">
                <a:tc>
                  <a:txBody>
                    <a:bodyPr/>
                    <a:lstStyle/>
                    <a:p>
                      <a:pPr marL="0" marR="0" algn="ctr">
                        <a:lnSpc>
                          <a:spcPct val="115000"/>
                        </a:lnSpc>
                        <a:spcBef>
                          <a:spcPts val="0"/>
                        </a:spcBef>
                        <a:spcAft>
                          <a:spcPts val="0"/>
                        </a:spcAft>
                      </a:pPr>
                      <a:r>
                        <a:rPr lang="en-US" sz="1200">
                          <a:effectLst/>
                        </a:rPr>
                        <a:t>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5 to 10    per week</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Last to go into restrictions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Daily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Daily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Daily at SJP. Once per month at Designated Game Fields (DGF)</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2-3 per week on DGF, other turf weekly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Once every 4-6 weeks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Bi-weekly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extLst>
                  <a:ext uri="{0D108BD9-81ED-4DB2-BD59-A6C34878D82A}">
                    <a16:rowId xmlns:a16="http://schemas.microsoft.com/office/drawing/2014/main" val="1766223236"/>
                  </a:ext>
                </a:extLst>
              </a:tr>
              <a:tr h="711263">
                <a:tc>
                  <a:txBody>
                    <a:bodyPr/>
                    <a:lstStyle/>
                    <a:p>
                      <a:pPr marL="0" marR="0" algn="ctr">
                        <a:lnSpc>
                          <a:spcPct val="115000"/>
                        </a:lnSpc>
                        <a:spcBef>
                          <a:spcPts val="0"/>
                        </a:spcBef>
                        <a:spcAft>
                          <a:spcPts val="0"/>
                        </a:spcAft>
                      </a:pPr>
                      <a:r>
                        <a:rPr lang="en-US" sz="1200">
                          <a:effectLst/>
                        </a:rPr>
                        <a:t>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dirty="0">
                          <a:effectLst/>
                        </a:rPr>
                        <a:t>2 to 3     per week</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Third to go into restrictions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4-7 times per week</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Daily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As needed</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Weekly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Once every 6 weeks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As needed, if at all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extLst>
                  <a:ext uri="{0D108BD9-81ED-4DB2-BD59-A6C34878D82A}">
                    <a16:rowId xmlns:a16="http://schemas.microsoft.com/office/drawing/2014/main" val="2969118361"/>
                  </a:ext>
                </a:extLst>
              </a:tr>
              <a:tr h="711263">
                <a:tc>
                  <a:txBody>
                    <a:bodyPr/>
                    <a:lstStyle/>
                    <a:p>
                      <a:pPr marL="0" marR="0" algn="ctr">
                        <a:lnSpc>
                          <a:spcPct val="115000"/>
                        </a:lnSpc>
                        <a:spcBef>
                          <a:spcPts val="0"/>
                        </a:spcBef>
                        <a:spcAft>
                          <a:spcPts val="0"/>
                        </a:spcAft>
                      </a:pPr>
                      <a:r>
                        <a:rPr lang="en-US" sz="1200">
                          <a:effectLst/>
                        </a:rPr>
                        <a:t>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1 per week</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dirty="0">
                          <a:effectLst/>
                        </a:rPr>
                        <a:t>Second to go into restrictions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3-5 times per week</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Daily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As needed</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Weekly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Once every 6-8 weeks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n/a</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extLst>
                  <a:ext uri="{0D108BD9-81ED-4DB2-BD59-A6C34878D82A}">
                    <a16:rowId xmlns:a16="http://schemas.microsoft.com/office/drawing/2014/main" val="579710518"/>
                  </a:ext>
                </a:extLst>
              </a:tr>
              <a:tr h="711263">
                <a:tc>
                  <a:txBody>
                    <a:bodyPr/>
                    <a:lstStyle/>
                    <a:p>
                      <a:pPr marL="0" marR="0" algn="ctr">
                        <a:lnSpc>
                          <a:spcPct val="115000"/>
                        </a:lnSpc>
                        <a:spcBef>
                          <a:spcPts val="0"/>
                        </a:spcBef>
                        <a:spcAft>
                          <a:spcPts val="0"/>
                        </a:spcAft>
                      </a:pPr>
                      <a:r>
                        <a:rPr lang="en-US" sz="1200">
                          <a:effectLst/>
                        </a:rPr>
                        <a:t>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dirty="0" smtClean="0">
                          <a:effectLst/>
                        </a:rPr>
                        <a:t>Bi-weekly</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First to go into restrictions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2-4 times per week</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Daily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As needed</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Weekly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Once every 8 weeks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n/a</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extLst>
                  <a:ext uri="{0D108BD9-81ED-4DB2-BD59-A6C34878D82A}">
                    <a16:rowId xmlns:a16="http://schemas.microsoft.com/office/drawing/2014/main" val="4230967983"/>
                  </a:ext>
                </a:extLst>
              </a:tr>
              <a:tr h="711263">
                <a:tc>
                  <a:txBody>
                    <a:bodyPr/>
                    <a:lstStyle/>
                    <a:p>
                      <a:pPr marL="0" marR="0" algn="ctr">
                        <a:lnSpc>
                          <a:spcPct val="115000"/>
                        </a:lnSpc>
                        <a:spcBef>
                          <a:spcPts val="0"/>
                        </a:spcBef>
                        <a:spcAft>
                          <a:spcPts val="0"/>
                        </a:spcAft>
                      </a:pPr>
                      <a:r>
                        <a:rPr lang="en-US" sz="1200" dirty="0">
                          <a:effectLst/>
                        </a:rPr>
                        <a:t>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Bi-weekly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First to go into restrictions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1-3 times per week</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Daily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As needed</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2 times per summer, if needed at all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a:effectLst/>
                        </a:rPr>
                        <a:t>Two times per year, if needed at all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tc>
                  <a:txBody>
                    <a:bodyPr/>
                    <a:lstStyle/>
                    <a:p>
                      <a:pPr marL="0" marR="0" algn="ctr">
                        <a:lnSpc>
                          <a:spcPct val="115000"/>
                        </a:lnSpc>
                        <a:spcBef>
                          <a:spcPts val="0"/>
                        </a:spcBef>
                        <a:spcAft>
                          <a:spcPts val="0"/>
                        </a:spcAft>
                      </a:pPr>
                      <a:r>
                        <a:rPr lang="en-US" sz="1200" dirty="0">
                          <a:effectLst/>
                        </a:rPr>
                        <a:t>n/a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5282" marR="55282" marT="0" marB="0" anchor="ctr"/>
                </a:tc>
                <a:extLst>
                  <a:ext uri="{0D108BD9-81ED-4DB2-BD59-A6C34878D82A}">
                    <a16:rowId xmlns:a16="http://schemas.microsoft.com/office/drawing/2014/main" val="1269799546"/>
                  </a:ext>
                </a:extLst>
              </a:tr>
            </a:tbl>
          </a:graphicData>
        </a:graphic>
      </p:graphicFrame>
      <p:sp>
        <p:nvSpPr>
          <p:cNvPr id="5" name="TextBox 4"/>
          <p:cNvSpPr txBox="1"/>
          <p:nvPr/>
        </p:nvSpPr>
        <p:spPr>
          <a:xfrm>
            <a:off x="1019908" y="5873262"/>
            <a:ext cx="9840350" cy="646331"/>
          </a:xfrm>
          <a:prstGeom prst="rect">
            <a:avLst/>
          </a:prstGeom>
          <a:noFill/>
        </p:spPr>
        <p:txBody>
          <a:bodyPr wrap="square" rtlCol="0">
            <a:spAutoFit/>
          </a:bodyPr>
          <a:lstStyle/>
          <a:p>
            <a:r>
              <a:rPr lang="en-US" dirty="0" smtClean="0"/>
              <a:t>Reactive and Programmed Maintenance:  Irrigation repairs; rock walls, playgrounds, canopies, park furniture, parking lots, signage, gates, fences, field lining, </a:t>
            </a:r>
            <a:endParaRPr lang="en-US" dirty="0"/>
          </a:p>
        </p:txBody>
      </p:sp>
      <p:sp>
        <p:nvSpPr>
          <p:cNvPr id="6" name="Rectangle 18"/>
          <p:cNvSpPr>
            <a:spLocks noChangeArrowheads="1"/>
          </p:cNvSpPr>
          <p:nvPr/>
        </p:nvSpPr>
        <p:spPr bwMode="auto">
          <a:xfrm>
            <a:off x="9387252" y="5967827"/>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fld id="{39AC9736-8F73-48E4-9FC1-4C217404A7A7}" type="slidenum">
              <a:rPr lang="en-US" altLang="en-US" sz="3200"/>
              <a:pPr algn="r"/>
              <a:t>5</a:t>
            </a:fld>
            <a:endParaRPr lang="en-US" altLang="en-US" sz="3200" dirty="0"/>
          </a:p>
        </p:txBody>
      </p:sp>
    </p:spTree>
    <p:extLst>
      <p:ext uri="{BB962C8B-B14F-4D97-AF65-F5344CB8AC3E}">
        <p14:creationId xmlns:p14="http://schemas.microsoft.com/office/powerpoint/2010/main" val="14286512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8539" y="0"/>
            <a:ext cx="10515600" cy="1325563"/>
          </a:xfrm>
        </p:spPr>
        <p:txBody>
          <a:bodyPr/>
          <a:lstStyle/>
          <a:p>
            <a:r>
              <a:rPr lang="en-US" dirty="0" smtClean="0"/>
              <a:t>LEVEL OF SERVICE - EXAMPLES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27774575"/>
              </p:ext>
            </p:extLst>
          </p:nvPr>
        </p:nvGraphicFramePr>
        <p:xfrm>
          <a:off x="753793" y="1115207"/>
          <a:ext cx="10515600" cy="4907280"/>
        </p:xfrm>
        <a:graphic>
          <a:graphicData uri="http://schemas.openxmlformats.org/drawingml/2006/table">
            <a:tbl>
              <a:tblPr firstRow="1" bandRow="1">
                <a:tableStyleId>{5C22544A-7EE6-4342-B048-85BDC9FD1C3A}</a:tableStyleId>
              </a:tblPr>
              <a:tblGrid>
                <a:gridCol w="1623646">
                  <a:extLst>
                    <a:ext uri="{9D8B030D-6E8A-4147-A177-3AD203B41FA5}">
                      <a16:colId xmlns:a16="http://schemas.microsoft.com/office/drawing/2014/main" val="2234005591"/>
                    </a:ext>
                  </a:extLst>
                </a:gridCol>
                <a:gridCol w="8891954">
                  <a:extLst>
                    <a:ext uri="{9D8B030D-6E8A-4147-A177-3AD203B41FA5}">
                      <a16:colId xmlns:a16="http://schemas.microsoft.com/office/drawing/2014/main" val="3263421429"/>
                    </a:ext>
                  </a:extLst>
                </a:gridCol>
              </a:tblGrid>
              <a:tr h="370840">
                <a:tc>
                  <a:txBody>
                    <a:bodyPr/>
                    <a:lstStyle/>
                    <a:p>
                      <a:pPr algn="ctr"/>
                      <a:r>
                        <a:rPr lang="en-US" sz="2200" dirty="0" smtClean="0"/>
                        <a:t>MODE</a:t>
                      </a:r>
                      <a:endParaRPr lang="en-US" sz="2200" dirty="0"/>
                    </a:p>
                  </a:txBody>
                  <a:tcPr/>
                </a:tc>
                <a:tc>
                  <a:txBody>
                    <a:bodyPr/>
                    <a:lstStyle/>
                    <a:p>
                      <a:r>
                        <a:rPr lang="en-US" sz="2200" dirty="0" smtClean="0"/>
                        <a:t>PARKS</a:t>
                      </a:r>
                      <a:endParaRPr lang="en-US" sz="2200" dirty="0"/>
                    </a:p>
                  </a:txBody>
                  <a:tcPr/>
                </a:tc>
                <a:extLst>
                  <a:ext uri="{0D108BD9-81ED-4DB2-BD59-A6C34878D82A}">
                    <a16:rowId xmlns:a16="http://schemas.microsoft.com/office/drawing/2014/main" val="1027956815"/>
                  </a:ext>
                </a:extLst>
              </a:tr>
              <a:tr h="370840">
                <a:tc>
                  <a:txBody>
                    <a:bodyPr/>
                    <a:lstStyle/>
                    <a:p>
                      <a:pPr algn="ctr"/>
                      <a:r>
                        <a:rPr lang="en-US" sz="2200" dirty="0" smtClean="0"/>
                        <a:t>1</a:t>
                      </a:r>
                      <a:endParaRPr lang="en-US" sz="2200" dirty="0"/>
                    </a:p>
                  </a:txBody>
                  <a:tcPr/>
                </a:tc>
                <a:tc>
                  <a:txBody>
                    <a:bodyPr/>
                    <a:lstStyle/>
                    <a:p>
                      <a:r>
                        <a:rPr lang="en-US" sz="2200" dirty="0" smtClean="0"/>
                        <a:t>San Jacinto Plaza; Cleveland</a:t>
                      </a:r>
                      <a:r>
                        <a:rPr lang="en-US" sz="2200" baseline="0" dirty="0" smtClean="0"/>
                        <a:t> Square; Designated game fields at:</a:t>
                      </a:r>
                    </a:p>
                    <a:p>
                      <a:r>
                        <a:rPr lang="en-US" sz="2200" baseline="0" dirty="0" smtClean="0"/>
                        <a:t>Westside Sports Complex, Eastside Sports Complex, Joey Barraza and Vino Complex; Blackie </a:t>
                      </a:r>
                      <a:r>
                        <a:rPr lang="en-US" sz="2200" baseline="0" dirty="0" err="1" smtClean="0"/>
                        <a:t>Chesher</a:t>
                      </a:r>
                      <a:r>
                        <a:rPr lang="en-US" sz="2200" baseline="0" dirty="0" smtClean="0"/>
                        <a:t>; </a:t>
                      </a:r>
                      <a:endParaRPr lang="en-US" sz="2200" dirty="0"/>
                    </a:p>
                  </a:txBody>
                  <a:tcPr/>
                </a:tc>
                <a:extLst>
                  <a:ext uri="{0D108BD9-81ED-4DB2-BD59-A6C34878D82A}">
                    <a16:rowId xmlns:a16="http://schemas.microsoft.com/office/drawing/2014/main" val="2819529873"/>
                  </a:ext>
                </a:extLst>
              </a:tr>
              <a:tr h="370840">
                <a:tc>
                  <a:txBody>
                    <a:bodyPr/>
                    <a:lstStyle/>
                    <a:p>
                      <a:pPr algn="ctr"/>
                      <a:r>
                        <a:rPr lang="en-US" sz="2200" dirty="0" smtClean="0"/>
                        <a:t>2</a:t>
                      </a:r>
                      <a:endParaRPr lang="en-US" sz="2200" dirty="0"/>
                    </a:p>
                  </a:txBody>
                  <a:tcPr/>
                </a:tc>
                <a:tc>
                  <a:txBody>
                    <a:bodyPr/>
                    <a:lstStyle/>
                    <a:p>
                      <a:r>
                        <a:rPr lang="en-US" sz="2200" dirty="0" smtClean="0"/>
                        <a:t>Westside</a:t>
                      </a:r>
                      <a:r>
                        <a:rPr lang="en-US" sz="2200" baseline="0" dirty="0" smtClean="0"/>
                        <a:t> Community Park;</a:t>
                      </a:r>
                      <a:r>
                        <a:rPr lang="en-US" sz="2200" dirty="0" smtClean="0"/>
                        <a:t> Memorial;</a:t>
                      </a:r>
                      <a:r>
                        <a:rPr lang="en-US" sz="2200" baseline="0" dirty="0" smtClean="0"/>
                        <a:t> Hidden Valley; Chuck Heinrich; Capistrano; Hidden Valley; Veterans; Salvador Rivas; Lionel </a:t>
                      </a:r>
                      <a:r>
                        <a:rPr lang="en-US" sz="2200" baseline="0" dirty="0" err="1" smtClean="0"/>
                        <a:t>Forti</a:t>
                      </a:r>
                      <a:r>
                        <a:rPr lang="en-US" sz="2200" baseline="0" dirty="0" smtClean="0"/>
                        <a:t>; </a:t>
                      </a:r>
                      <a:r>
                        <a:rPr lang="en-US" sz="2200" baseline="0" dirty="0" err="1" smtClean="0"/>
                        <a:t>Pavo</a:t>
                      </a:r>
                      <a:r>
                        <a:rPr lang="en-US" sz="2200" baseline="0" dirty="0" smtClean="0"/>
                        <a:t> Real; Yucca; Armijo;  </a:t>
                      </a:r>
                      <a:endParaRPr lang="en-US" sz="2200" dirty="0"/>
                    </a:p>
                  </a:txBody>
                  <a:tcPr/>
                </a:tc>
                <a:extLst>
                  <a:ext uri="{0D108BD9-81ED-4DB2-BD59-A6C34878D82A}">
                    <a16:rowId xmlns:a16="http://schemas.microsoft.com/office/drawing/2014/main" val="2238287839"/>
                  </a:ext>
                </a:extLst>
              </a:tr>
              <a:tr h="370840">
                <a:tc>
                  <a:txBody>
                    <a:bodyPr/>
                    <a:lstStyle/>
                    <a:p>
                      <a:pPr algn="ctr"/>
                      <a:r>
                        <a:rPr lang="en-US" sz="2200" dirty="0" smtClean="0"/>
                        <a:t>3</a:t>
                      </a:r>
                      <a:endParaRPr lang="en-US" sz="22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200" dirty="0" smtClean="0"/>
                        <a:t>Bartlett;</a:t>
                      </a:r>
                      <a:r>
                        <a:rPr lang="en-US" sz="2200" baseline="0" dirty="0" smtClean="0"/>
                        <a:t> </a:t>
                      </a:r>
                      <a:r>
                        <a:rPr lang="en-US" sz="2200" dirty="0" smtClean="0"/>
                        <a:t>Nolan Richardson;</a:t>
                      </a:r>
                      <a:r>
                        <a:rPr lang="en-US" sz="2200" baseline="0" dirty="0" smtClean="0"/>
                        <a:t> </a:t>
                      </a:r>
                      <a:r>
                        <a:rPr lang="en-US" sz="2200" baseline="0" dirty="0" err="1" smtClean="0"/>
                        <a:t>Edgemere</a:t>
                      </a:r>
                      <a:r>
                        <a:rPr lang="en-US" sz="2200" baseline="0" dirty="0" smtClean="0"/>
                        <a:t> Park Pond; Barron; Carlos </a:t>
                      </a:r>
                      <a:r>
                        <a:rPr lang="en-US" sz="2200" baseline="0" dirty="0" err="1" smtClean="0"/>
                        <a:t>Bombach</a:t>
                      </a:r>
                      <a:r>
                        <a:rPr lang="en-US" sz="2200" baseline="0" dirty="0" smtClean="0"/>
                        <a:t>; Walter Clarke; Green Lilac; </a:t>
                      </a:r>
                      <a:r>
                        <a:rPr lang="en-US" sz="2200" baseline="0" dirty="0" err="1" smtClean="0"/>
                        <a:t>Crestmont</a:t>
                      </a:r>
                      <a:endParaRPr lang="en-US" sz="2200" dirty="0"/>
                    </a:p>
                  </a:txBody>
                  <a:tcPr/>
                </a:tc>
                <a:extLst>
                  <a:ext uri="{0D108BD9-81ED-4DB2-BD59-A6C34878D82A}">
                    <a16:rowId xmlns:a16="http://schemas.microsoft.com/office/drawing/2014/main" val="4059149667"/>
                  </a:ext>
                </a:extLst>
              </a:tr>
              <a:tr h="370840">
                <a:tc>
                  <a:txBody>
                    <a:bodyPr/>
                    <a:lstStyle/>
                    <a:p>
                      <a:pPr algn="ctr"/>
                      <a:r>
                        <a:rPr lang="en-US" sz="2200" dirty="0" smtClean="0"/>
                        <a:t>4</a:t>
                      </a:r>
                      <a:endParaRPr lang="en-US" sz="2200" dirty="0"/>
                    </a:p>
                  </a:txBody>
                  <a:tcPr/>
                </a:tc>
                <a:tc>
                  <a:txBody>
                    <a:bodyPr/>
                    <a:lstStyle/>
                    <a:p>
                      <a:r>
                        <a:rPr lang="en-US" sz="2200" baseline="0" dirty="0" smtClean="0"/>
                        <a:t>Lost Dog; Lazy Cow; Thousand Steps; Thunderbird; Mesa Terrace; Suffolk; Roundhouse; Indian Heights; Pecan Grove; Gran Vista; Buena Vista</a:t>
                      </a:r>
                    </a:p>
                  </a:txBody>
                  <a:tcPr/>
                </a:tc>
                <a:extLst>
                  <a:ext uri="{0D108BD9-81ED-4DB2-BD59-A6C34878D82A}">
                    <a16:rowId xmlns:a16="http://schemas.microsoft.com/office/drawing/2014/main" val="4125854525"/>
                  </a:ext>
                </a:extLst>
              </a:tr>
              <a:tr h="370840">
                <a:tc>
                  <a:txBody>
                    <a:bodyPr/>
                    <a:lstStyle/>
                    <a:p>
                      <a:pPr algn="ctr"/>
                      <a:r>
                        <a:rPr lang="en-US" sz="2200" dirty="0" smtClean="0"/>
                        <a:t>5</a:t>
                      </a:r>
                      <a:endParaRPr lang="en-US" sz="2200" dirty="0"/>
                    </a:p>
                  </a:txBody>
                  <a:tcPr/>
                </a:tc>
                <a:tc>
                  <a:txBody>
                    <a:bodyPr/>
                    <a:lstStyle/>
                    <a:p>
                      <a:r>
                        <a:rPr lang="en-US" sz="2200" baseline="0" dirty="0" smtClean="0"/>
                        <a:t>Bear Ridge; </a:t>
                      </a:r>
                      <a:r>
                        <a:rPr lang="en-US" sz="2200" baseline="0" dirty="0" err="1" smtClean="0"/>
                        <a:t>McKelligan</a:t>
                      </a:r>
                      <a:r>
                        <a:rPr lang="en-US" sz="2200" baseline="0" dirty="0" smtClean="0"/>
                        <a:t> Canyon; North Open Reserve; Keystone</a:t>
                      </a:r>
                    </a:p>
                  </a:txBody>
                  <a:tcPr/>
                </a:tc>
                <a:extLst>
                  <a:ext uri="{0D108BD9-81ED-4DB2-BD59-A6C34878D82A}">
                    <a16:rowId xmlns:a16="http://schemas.microsoft.com/office/drawing/2014/main" val="891692902"/>
                  </a:ext>
                </a:extLst>
              </a:tr>
            </a:tbl>
          </a:graphicData>
        </a:graphic>
      </p:graphicFrame>
      <p:sp>
        <p:nvSpPr>
          <p:cNvPr id="5" name="Rectangle 18"/>
          <p:cNvSpPr>
            <a:spLocks noChangeArrowheads="1"/>
          </p:cNvSpPr>
          <p:nvPr/>
        </p:nvSpPr>
        <p:spPr bwMode="auto">
          <a:xfrm>
            <a:off x="9916297" y="5864832"/>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fld id="{39AC9736-8F73-48E4-9FC1-4C217404A7A7}" type="slidenum">
              <a:rPr lang="en-US" altLang="en-US" sz="3200"/>
              <a:pPr algn="r"/>
              <a:t>6</a:t>
            </a:fld>
            <a:endParaRPr lang="en-US" altLang="en-US" sz="3200" dirty="0"/>
          </a:p>
        </p:txBody>
      </p:sp>
    </p:spTree>
    <p:extLst>
      <p:ext uri="{BB962C8B-B14F-4D97-AF65-F5344CB8AC3E}">
        <p14:creationId xmlns:p14="http://schemas.microsoft.com/office/powerpoint/2010/main" val="18138307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8011" y="2385673"/>
            <a:ext cx="8596668" cy="1961245"/>
          </a:xfrm>
        </p:spPr>
        <p:txBody>
          <a:bodyPr>
            <a:normAutofit/>
          </a:bodyPr>
          <a:lstStyle/>
          <a:p>
            <a:pPr marL="0" indent="0" algn="ctr">
              <a:buNone/>
            </a:pPr>
            <a:r>
              <a:rPr lang="en-US" sz="8800" dirty="0" smtClean="0"/>
              <a:t>COMMENTS?</a:t>
            </a:r>
            <a:endParaRPr lang="en-US" sz="8800" dirty="0"/>
          </a:p>
        </p:txBody>
      </p:sp>
      <p:sp>
        <p:nvSpPr>
          <p:cNvPr id="4" name="Rectangle 18"/>
          <p:cNvSpPr>
            <a:spLocks noChangeArrowheads="1"/>
          </p:cNvSpPr>
          <p:nvPr/>
        </p:nvSpPr>
        <p:spPr bwMode="auto">
          <a:xfrm>
            <a:off x="9792729" y="5889546"/>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fld id="{39AC9736-8F73-48E4-9FC1-4C217404A7A7}" type="slidenum">
              <a:rPr lang="en-US" altLang="en-US" sz="3200"/>
              <a:pPr algn="r"/>
              <a:t>7</a:t>
            </a:fld>
            <a:endParaRPr lang="en-US" altLang="en-US" sz="3200" dirty="0"/>
          </a:p>
        </p:txBody>
      </p:sp>
    </p:spTree>
    <p:extLst>
      <p:ext uri="{BB962C8B-B14F-4D97-AF65-F5344CB8AC3E}">
        <p14:creationId xmlns:p14="http://schemas.microsoft.com/office/powerpoint/2010/main" val="2037594199"/>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812</TotalTime>
  <Words>837</Words>
  <Application>Microsoft Office PowerPoint</Application>
  <PresentationFormat>Widescreen</PresentationFormat>
  <Paragraphs>131</Paragraphs>
  <Slides>7</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Times New Roman</vt:lpstr>
      <vt:lpstr>Trebuchet MS</vt:lpstr>
      <vt:lpstr>Wingdings</vt:lpstr>
      <vt:lpstr>Wingdings 3</vt:lpstr>
      <vt:lpstr>Facet</vt:lpstr>
      <vt:lpstr>MANAGEMENT UPDATE PARK MAINTENANCE</vt:lpstr>
      <vt:lpstr>PHILOSOPHY OF PARK MAINTENANCE</vt:lpstr>
      <vt:lpstr>Maintenance Management Plan</vt:lpstr>
      <vt:lpstr>LEVELS OF CARE - SERVICE LEVELS</vt:lpstr>
      <vt:lpstr>LEVELS OF SERVICES - DETAILED</vt:lpstr>
      <vt:lpstr>LEVEL OF SERVICE - EXAMPLES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Novak, Tracy A.</dc:creator>
  <cp:lastModifiedBy>Novak, Tracy A.</cp:lastModifiedBy>
  <cp:revision>40</cp:revision>
  <cp:lastPrinted>2019-05-13T16:25:09Z</cp:lastPrinted>
  <dcterms:created xsi:type="dcterms:W3CDTF">2019-05-03T16:20:12Z</dcterms:created>
  <dcterms:modified xsi:type="dcterms:W3CDTF">2019-05-21T13:08:27Z</dcterms:modified>
</cp:coreProperties>
</file>